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4036" r:id="rId2"/>
  </p:sldMasterIdLst>
  <p:notesMasterIdLst>
    <p:notesMasterId r:id="rId9"/>
  </p:notesMasterIdLst>
  <p:sldIdLst>
    <p:sldId id="256" r:id="rId3"/>
    <p:sldId id="259" r:id="rId4"/>
    <p:sldId id="257" r:id="rId5"/>
    <p:sldId id="258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80583" autoAdjust="0"/>
  </p:normalViewPr>
  <p:slideViewPr>
    <p:cSldViewPr snapToGrid="0">
      <p:cViewPr varScale="1">
        <p:scale>
          <a:sx n="89" d="100"/>
          <a:sy n="89" d="100"/>
        </p:scale>
        <p:origin x="72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A09D4A-3093-4618-9A6B-5E7DF98F2077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C1D9C6-BFB6-4327-8B33-7F182F180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913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term “Commercial Health Insurance” refers</a:t>
            </a:r>
            <a:r>
              <a:rPr lang="en-US" baseline="0" dirty="0"/>
              <a:t> to policies that are sold to employers, or directly to individuals and families that are not eligible for federal health programs.  This </a:t>
            </a:r>
            <a:r>
              <a:rPr lang="en-US" baseline="0" dirty="0" err="1"/>
              <a:t>preseantion</a:t>
            </a:r>
            <a:r>
              <a:rPr lang="en-US" baseline="0" dirty="0"/>
              <a:t> will describe </a:t>
            </a:r>
            <a:r>
              <a:rPr lang="en-US" baseline="0"/>
              <a:t>the various </a:t>
            </a:r>
            <a:r>
              <a:rPr lang="en-US" baseline="0" dirty="0"/>
              <a:t>types of commercial health insurance policies.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1D9C6-BFB6-4327-8B33-7F182F1800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52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“Type of Coverage”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1D9C6-BFB6-4327-8B33-7F182F1800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277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4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83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20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112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760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89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198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624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6513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3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111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296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9189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62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7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9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305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80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2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985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6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71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hiamass.gov/assets/docs/p/apcd/submission-guides/version-5.0/v5-apcd-member-eligibility-file-submission-guide-FINAL.pdf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Types of Commercial Health Insurance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Spyridon Ganas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77888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9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00"/>
    </mc:Choice>
    <mc:Fallback xmlns="">
      <p:transition spd="slow" advTm="17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Coverage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Health Maintenance Organization (HMO)</a:t>
            </a:r>
          </a:p>
          <a:p>
            <a:r>
              <a:rPr lang="en-US" dirty="0"/>
              <a:t>Exclusive Provider Organization (EPO)</a:t>
            </a:r>
          </a:p>
          <a:p>
            <a:r>
              <a:rPr lang="en-US" dirty="0"/>
              <a:t>Preferred Provider Organization (PPO)</a:t>
            </a:r>
          </a:p>
          <a:p>
            <a:r>
              <a:rPr lang="en-US" dirty="0"/>
              <a:t>Point of Service (POS)</a:t>
            </a:r>
          </a:p>
          <a:p>
            <a:r>
              <a:rPr lang="en-US" dirty="0"/>
              <a:t>Indemnity Insurance</a:t>
            </a:r>
          </a:p>
          <a:p>
            <a:r>
              <a:rPr lang="en-US" dirty="0"/>
              <a:t>Worker’s Compensation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538037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83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400"/>
    </mc:Choice>
    <mc:Fallback xmlns="">
      <p:transition spd="slow" advTm="103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Self-Insured vs. Fully Insured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Fully-insured:  The insurance organization is paid a premium, and becomes responsible for paying all claims under that policy.</a:t>
            </a:r>
          </a:p>
          <a:p>
            <a:r>
              <a:rPr lang="en-US" dirty="0"/>
              <a:t>Self-insured:  Also know as Administrative-Services Only (ASO).  The insurance organization receives a fee to act as a third-party administrator.  All claims are paid by the insured.  The insurance company facilitates payment from the insured to the providers.  </a:t>
            </a:r>
          </a:p>
          <a:p>
            <a:r>
              <a:rPr lang="en-US" dirty="0"/>
              <a:t>APCD Coverage Type Codes: ASO with Reinsurance, ASO without Reinsurance, Fully-insured policies underwritten by the insurer.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59553" y="60422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2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10"/>
    </mc:Choice>
    <mc:Fallback xmlns="">
      <p:transition spd="slow" advTm="38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Coverage vs. Secondary Coverage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015732"/>
            <a:ext cx="9520158" cy="3963828"/>
          </a:xfrm>
        </p:spPr>
        <p:txBody>
          <a:bodyPr>
            <a:normAutofit/>
          </a:bodyPr>
          <a:lstStyle/>
          <a:p>
            <a:r>
              <a:rPr lang="en-US" dirty="0"/>
              <a:t>When an individual is covered by multiple insurance policies, one policy is deemed the primary coverage.</a:t>
            </a:r>
          </a:p>
          <a:p>
            <a:r>
              <a:rPr lang="en-US" dirty="0"/>
              <a:t>The primary coverage policy makes the first payment towards the claims.</a:t>
            </a:r>
          </a:p>
          <a:p>
            <a:r>
              <a:rPr lang="en-US" dirty="0"/>
              <a:t>If the primary coverage only pays part of the claim, the other coverage can pay the unpaid balance.  That second policy is known as the secondary coverage.</a:t>
            </a:r>
          </a:p>
          <a:p>
            <a:r>
              <a:rPr lang="en-US" dirty="0"/>
              <a:t>This can occur when:</a:t>
            </a:r>
          </a:p>
          <a:p>
            <a:pPr lvl="1"/>
            <a:r>
              <a:rPr lang="en-US" dirty="0"/>
              <a:t>An individual has both commercial and Medicare coverage</a:t>
            </a:r>
          </a:p>
          <a:p>
            <a:pPr lvl="1"/>
            <a:r>
              <a:rPr lang="en-US" dirty="0"/>
              <a:t>A young adult has their own coverage and coverage from their parents</a:t>
            </a:r>
          </a:p>
          <a:p>
            <a:pPr lvl="1"/>
            <a:r>
              <a:rPr lang="en-US" dirty="0"/>
              <a:t>An individual has their own coverage and coverage from their spouse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62734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83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795"/>
    </mc:Choice>
    <mc:Fallback xmlns="">
      <p:transition spd="slow" advTm="43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Category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4696" y="2015732"/>
            <a:ext cx="9520158" cy="4272052"/>
          </a:xfrm>
        </p:spPr>
        <p:txBody>
          <a:bodyPr/>
          <a:lstStyle/>
          <a:p>
            <a:r>
              <a:rPr lang="en-US" dirty="0"/>
              <a:t>Provides details about the size of the employer that purchased the insurance policy:</a:t>
            </a:r>
          </a:p>
          <a:p>
            <a:pPr lvl="1"/>
            <a:r>
              <a:rPr lang="en-US" dirty="0"/>
              <a:t>Individual without a company</a:t>
            </a:r>
          </a:p>
          <a:p>
            <a:pPr lvl="1"/>
            <a:r>
              <a:rPr lang="en-US" dirty="0"/>
              <a:t>Sole Proprietor with exactly one employee</a:t>
            </a:r>
          </a:p>
          <a:p>
            <a:pPr lvl="1"/>
            <a:r>
              <a:rPr lang="en-US" dirty="0"/>
              <a:t>2-9 employees</a:t>
            </a:r>
          </a:p>
          <a:p>
            <a:pPr lvl="1"/>
            <a:r>
              <a:rPr lang="en-US" dirty="0"/>
              <a:t>10-25 employees</a:t>
            </a:r>
          </a:p>
          <a:p>
            <a:pPr lvl="1"/>
            <a:r>
              <a:rPr lang="en-US" dirty="0"/>
              <a:t>51-100 employees</a:t>
            </a:r>
          </a:p>
          <a:p>
            <a:pPr lvl="1"/>
            <a:r>
              <a:rPr lang="en-US" dirty="0"/>
              <a:t>101-250 employees</a:t>
            </a:r>
          </a:p>
          <a:p>
            <a:pPr lvl="1"/>
            <a:r>
              <a:rPr lang="en-US" dirty="0"/>
              <a:t>251-500 employees</a:t>
            </a:r>
          </a:p>
          <a:p>
            <a:pPr lvl="1"/>
            <a:r>
              <a:rPr lang="en-US" dirty="0"/>
              <a:t>More than 500 employees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70311" y="59829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83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36"/>
    </mc:Choice>
    <mc:Fallback xmlns="">
      <p:transition spd="slow" advTm="270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http://www.chiamass.gov/assets/docs/p/apcd/submission-guides/version-5.0/v5-apcd-member-eligibility-file-submission-guide-FINAL.pdf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83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82"/>
    </mc:Choice>
    <mc:Fallback xmlns="">
      <p:transition spd="slow" advTm="5082"/>
    </mc:Fallback>
  </mc:AlternateContent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81</TotalTime>
  <Words>325</Words>
  <Application>Microsoft Office PowerPoint</Application>
  <PresentationFormat>Widescreen</PresentationFormat>
  <Paragraphs>37</Paragraphs>
  <Slides>6</Slides>
  <Notes>2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Palatino Linotype</vt:lpstr>
      <vt:lpstr>Wingdings 2</vt:lpstr>
      <vt:lpstr>HDOfficeLightV0</vt:lpstr>
      <vt:lpstr>Gallery</vt:lpstr>
      <vt:lpstr>Types of Commercial Health Insurance</vt:lpstr>
      <vt:lpstr>Types of Coverage </vt:lpstr>
      <vt:lpstr>Self-Insured vs. Fully Insured</vt:lpstr>
      <vt:lpstr>Primary Coverage vs. Secondary Coverage</vt:lpstr>
      <vt:lpstr>Market Category Code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Spyridon Ganas</dc:creator>
  <cp:lastModifiedBy>Spyridon Ganas</cp:lastModifiedBy>
  <cp:revision>13</cp:revision>
  <dcterms:created xsi:type="dcterms:W3CDTF">2016-02-20T19:00:40Z</dcterms:created>
  <dcterms:modified xsi:type="dcterms:W3CDTF">2016-03-05T20:27:19Z</dcterms:modified>
</cp:coreProperties>
</file>

<file path=docProps/thumbnail.jpeg>
</file>